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charts/colors6.xml" ContentType="application/vnd.ms-office.chartcolorstyle+xml"/>
  <Override PartName="/ppt/slideMasters/slideMaster19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charts/style11.xml" ContentType="application/vnd.ms-office.chartstyle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8.xml" ContentType="application/vnd.openxmlformats-officedocument.theme+xml"/>
  <Override PartName="/ppt/slideMasters/slideMaster15.xml" ContentType="application/vnd.openxmlformats-officedocument.presentationml.slideMaster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charts/colors12.xml" ContentType="application/vnd.ms-office.chartcolorstyle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charts/chart7.xml" ContentType="application/vnd.openxmlformats-officedocument.drawingml.chart+xml"/>
  <Override PartName="/ppt/theme/theme14.xml" ContentType="application/vnd.openxmlformats-officedocument.theme+xml"/>
  <Override PartName="/ppt/charts/style9.xml" ContentType="application/vnd.ms-office.chartstyle+xml"/>
  <Default Extension="xlsx" ContentType="application/vnd.openxmlformats-officedocument.spreadsheetml.sheet"/>
  <Override PartName="/ppt/charts/chart3.xml" ContentType="application/vnd.openxmlformats-officedocument.drawingml.chart+xml"/>
  <Override PartName="/ppt/drawings/drawing7.xml" ContentType="application/vnd.openxmlformats-officedocument.drawingml.chartshapes+xml"/>
  <Override PartName="/ppt/theme/theme21.xml" ContentType="application/vnd.openxmlformats-officedocument.theme+xml"/>
  <Override PartName="/ppt/charts/style5.xml" ContentType="application/vnd.ms-office.chartstyle+xml"/>
  <Override PartName="/ppt/slideMasters/slideMaster4.xml" ContentType="application/vnd.openxmlformats-officedocument.presentationml.slideMaster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theme/theme10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drawings/drawing3.xml" ContentType="application/vnd.openxmlformats-officedocument.drawingml.chartshapes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charts/style1.xml" ContentType="application/vnd.ms-office.chartstyl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charts/colors7.xml" ContentType="application/vnd.ms-office.chartcolorstyle+xml"/>
  <Override PartName="/ppt/charts/style12.xml" ContentType="application/vnd.ms-office.chart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9.xml" ContentType="application/vnd.openxmlformats-officedocument.theme+xml"/>
  <Override PartName="/ppt/slideLayouts/slideLayout103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  <Override PartName="/ppt/slideLayouts/slideLayout21.xml" ContentType="application/vnd.openxmlformats-officedocument.presentationml.slideLayout+xml"/>
  <Override PartName="/ppt/charts/chart8.xml" ContentType="application/vnd.openxmlformats-officedocument.drawingml.chart+xml"/>
  <Override PartName="/ppt/slideLayouts/slideLayout5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charts/chart10.xml" ContentType="application/vnd.openxmlformats-officedocument.drawingml.chart+xml"/>
  <Override PartName="/ppt/theme/theme15.xml" ContentType="application/vnd.openxmlformats-officedocument.theme+xml"/>
  <Override PartName="/ppt/charts/chart4.xml" ContentType="application/vnd.openxmlformats-officedocument.drawingml.chart+xml"/>
  <Override PartName="/ppt/drawings/drawing8.xml" ContentType="application/vnd.openxmlformats-officedocument.drawingml.chartshapes+xml"/>
  <Override PartName="/ppt/slideLayouts/slideLayout99.xml" ContentType="application/vnd.openxmlformats-officedocument.presentationml.slideLayout+xml"/>
  <Override PartName="/ppt/charts/style6.xml" ContentType="application/vnd.ms-office.chartstyle+xml"/>
  <Override PartName="/ppt/slideMasters/slideMaster5.xml" ContentType="application/vnd.openxmlformats-officedocument.presentationml.slideMaster+xml"/>
  <Override PartName="/ppt/theme/theme7.xml" ContentType="application/vnd.openxmlformats-officedocument.theme+xml"/>
  <Override PartName="/ppt/drawings/drawing10.xml" ContentType="application/vnd.openxmlformats-officedocument.drawingml.chartshapes+xml"/>
  <Override PartName="/ppt/theme/theme11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rawings/drawing4.xml" ContentType="application/vnd.openxmlformats-officedocument.drawingml.chartshapes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charts/colors8.xml" ContentType="application/vnd.ms-office.chartcolorstyle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charts/colors4.xml" ContentType="application/vnd.ms-office.chartcolorstyle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theme/theme16.xml" ContentType="application/vnd.openxmlformats-officedocument.theme+xml"/>
  <Override PartName="/ppt/slideMasters/slideMaster13.xml" ContentType="application/vnd.openxmlformats-officedocument.presentationml.slideMaster+xml"/>
  <Override PartName="/ppt/drawings/drawing9.xml" ContentType="application/vnd.openxmlformats-officedocument.drawingml.chartshapes+xml"/>
  <Override PartName="/ppt/slideLayouts/slideLayout100.xml" ContentType="application/vnd.openxmlformats-officedocument.presentationml.slideLayout+xml"/>
  <Override PartName="/ppt/charts/colors10.xml" ContentType="application/vnd.ms-office.chartcolorstyle+xml"/>
  <Override PartName="/ppt/charts/style7.xml" ContentType="application/vnd.ms-office.chartstyle+xml"/>
  <Override PartName="/ppt/slideMasters/slideMaster6.xml" ContentType="application/vnd.openxmlformats-officedocument.presentationml.slideMaster+xml"/>
  <Override PartName="/ppt/slideMasters/slideMaster20.xml" ContentType="application/vnd.openxmlformats-officedocument.presentationml.slideMaster+xml"/>
  <Override PartName="/ppt/theme/theme8.xml" ContentType="application/vnd.openxmlformats-officedocument.theme+xml"/>
  <Override PartName="/ppt/charts/chart5.xml" ContentType="application/vnd.openxmlformats-officedocument.drawingml.chart+xml"/>
  <Override PartName="/ppt/drawings/drawing11.xml" ContentType="application/vnd.openxmlformats-officedocument.drawingml.chartshapes+xml"/>
  <Override PartName="/ppt/theme/theme12.xml" ContentType="application/vnd.openxmlformats-officedocument.theme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drawings/drawing5.xml" ContentType="application/vnd.openxmlformats-officedocument.drawingml.chartshapes+xml"/>
  <Override PartName="/ppt/slideLayouts/slideLayout78.xml" ContentType="application/vnd.openxmlformats-officedocument.presentationml.slideLayout+xml"/>
  <Override PartName="/ppt/charts/style3.xml" ContentType="application/vnd.ms-office.chartstyle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notesSlides/notesSlide1.xml" ContentType="application/vnd.openxmlformats-officedocument.presentationml.notesSlide+xml"/>
  <Override PartName="/ppt/charts/colors9.xml" ContentType="application/vnd.ms-office.chartcolorstyl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drawings/drawing1.xml" ContentType="application/vnd.openxmlformats-officedocument.drawingml.chartshapes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Masters/slideMaster18.xml" ContentType="application/vnd.openxmlformats-officedocument.presentationml.slideMaster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charts/colors5.xml" ContentType="application/vnd.ms-office.chartcolorstyle+xml"/>
  <Override PartName="/ppt/charts/style10.xml" ContentType="application/vnd.ms-office.chartstyl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charts/chart12.xml" ContentType="application/vnd.openxmlformats-officedocument.drawingml.chart+xml"/>
  <Override PartName="/ppt/theme/theme17.xml" ContentType="application/vnd.openxmlformats-officedocument.theme+xml"/>
  <Override PartName="/ppt/slideLayouts/slideLayout101.xml" ContentType="application/vnd.openxmlformats-officedocument.presentationml.slideLayout+xml"/>
  <Override PartName="/ppt/charts/colors1.xml" ContentType="application/vnd.ms-office.chartcolorstyle+xml"/>
  <Override PartName="/ppt/charts/colors11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charts/chart2.xml" ContentType="application/vnd.openxmlformats-officedocument.drawingml.chart+xml"/>
  <Override PartName="/ppt/drawings/drawing6.xml" ContentType="application/vnd.openxmlformats-officedocument.drawingml.chartshapes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0.xml" ContentType="application/vnd.openxmlformats-officedocument.theme+xml"/>
  <Override PartName="/ppt/charts/style4.xml" ContentType="application/vnd.ms-office.chartstyl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rawings/drawing2.xml" ContentType="application/vnd.openxmlformats-officedocument.drawingml.chartshapes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Default Extension="fntdata" ContentType="application/x-fontdata"/>
  <Override PartName="/ppt/slideLayouts/slideLayout42.xml" ContentType="application/vnd.openxmlformats-officedocument.presentationml.slideLayout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3" r:id="rId1"/>
    <p:sldMasterId id="2147483737" r:id="rId2"/>
    <p:sldMasterId id="2147483660" r:id="rId3"/>
    <p:sldMasterId id="2147483665" r:id="rId4"/>
    <p:sldMasterId id="2147483671" r:id="rId5"/>
    <p:sldMasterId id="2147483674" r:id="rId6"/>
    <p:sldMasterId id="2147483680" r:id="rId7"/>
    <p:sldMasterId id="2147483686" r:id="rId8"/>
    <p:sldMasterId id="2147483699" r:id="rId9"/>
    <p:sldMasterId id="2147483742" r:id="rId10"/>
    <p:sldMasterId id="2147483750" r:id="rId11"/>
    <p:sldMasterId id="2147483758" r:id="rId12"/>
    <p:sldMasterId id="2147483765" r:id="rId13"/>
    <p:sldMasterId id="2147483771" r:id="rId14"/>
    <p:sldMasterId id="2147483779" r:id="rId15"/>
    <p:sldMasterId id="2147483785" r:id="rId16"/>
    <p:sldMasterId id="2147483792" r:id="rId17"/>
    <p:sldMasterId id="2147483799" r:id="rId18"/>
    <p:sldMasterId id="2147483808" r:id="rId19"/>
    <p:sldMasterId id="2147483817" r:id="rId20"/>
  </p:sldMasterIdLst>
  <p:notesMasterIdLst>
    <p:notesMasterId r:id="rId28"/>
  </p:notesMasterIdLst>
  <p:sldIdLst>
    <p:sldId id="258" r:id="rId21"/>
    <p:sldId id="803" r:id="rId22"/>
    <p:sldId id="802" r:id="rId23"/>
    <p:sldId id="804" r:id="rId24"/>
    <p:sldId id="805" r:id="rId25"/>
    <p:sldId id="806" r:id="rId26"/>
    <p:sldId id="810" r:id="rId27"/>
  </p:sldIdLst>
  <p:sldSz cx="9144000" cy="6858000" type="screen4x3"/>
  <p:notesSz cx="7010400" cy="9296400"/>
  <p:embeddedFontLst>
    <p:embeddedFont>
      <p:font typeface="SJSU Spartan Bold" charset="0"/>
      <p:regular r:id="rId29"/>
    </p:embeddedFont>
    <p:embeddedFont>
      <p:font typeface="SJSU Spartan Regular" charset="0"/>
      <p:regular r:id="rId30"/>
    </p:embeddedFont>
    <p:embeddedFont>
      <p:font typeface="Helvetica Neue" charset="0"/>
      <p:regular r:id="rId31"/>
      <p:bold r:id="rId32"/>
      <p:italic r:id="rId33"/>
      <p:boldItalic r:id="rId34"/>
    </p:embeddedFont>
    <p:embeddedFont>
      <p:font typeface="Calibri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FEB1B665-E86F-466B-813B-4E6C05761FB7}">
          <p14:sldIdLst>
            <p14:sldId id="258"/>
          </p14:sldIdLst>
        </p14:section>
        <p14:section name="Untitled Section" id="{F72D753F-32C6-4738-A0A3-6903C130F7D4}">
          <p14:sldIdLst>
            <p14:sldId id="802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2CDB1F"/>
    <a:srgbClr val="FF99FF"/>
    <a:srgbClr val="000000"/>
    <a:srgbClr val="E416D5"/>
    <a:srgbClr val="6666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8176" autoAdjust="0"/>
    <p:restoredTop sz="95597" autoAdjust="0"/>
  </p:normalViewPr>
  <p:slideViewPr>
    <p:cSldViewPr snapToGrid="0">
      <p:cViewPr>
        <p:scale>
          <a:sx n="75" d="100"/>
          <a:sy n="75" d="100"/>
        </p:scale>
        <p:origin x="-187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Worksheet1.xlsx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Office_Excel_Worksheet10.xlsx"/><Relationship Id="rId4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Office_Excel_Worksheet11.xlsx"/><Relationship Id="rId4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Office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Office_Excel_Worksheet2.xlsx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Office_Excel_Worksheet3.xlsx"/><Relationship Id="rId4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Office_Excel_Worksheet4.xlsx"/><Relationship Id="rId4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Office_Excel_Worksheet5.xlsx"/><Relationship Id="rId4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Office_Excel_Worksheet6.xlsx"/><Relationship Id="rId4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Office_Excel_Worksheet7.xlsx"/><Relationship Id="rId4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Office_Excel_Worksheet8.xlsx"/><Relationship Id="rId4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Office_Excel_Worksheet9.xlsx"/><Relationship Id="rId4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>
        <c:manualLayout>
          <c:xMode val="edge"/>
          <c:yMode val="edge"/>
          <c:x val="1.1207834108764586E-4"/>
          <c:y val="9.374999423289905E-3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plotArea>
      <c:layout>
        <c:manualLayout>
          <c:layoutTarget val="inner"/>
          <c:xMode val="edge"/>
          <c:yMode val="edge"/>
          <c:x val="0.11762071407740705"/>
          <c:y val="0.12809294241554245"/>
          <c:w val="0.76808037884153368"/>
          <c:h val="0.4082827012621371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47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0.74000000000000021</c:v>
                </c:pt>
              </c:numCache>
            </c:numRef>
          </c:val>
        </c:ser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zero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37E-2"/>
          <c:w val="0.92005178035013568"/>
          <c:h val="0.55070555175285729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Val val="1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0.64000000000000024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Val val="1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0.77000000000000024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Val val="1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showVal val="1"/>
        </c:dLbls>
        <c:gapWidth val="0"/>
        <c:axId val="107809792"/>
        <c:axId val="107819776"/>
      </c:barChart>
      <c:catAx>
        <c:axId val="107809792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07819776"/>
        <c:crosses val="autoZero"/>
        <c:auto val="1"/>
        <c:lblAlgn val="ctr"/>
        <c:lblOffset val="100"/>
      </c:catAx>
      <c:valAx>
        <c:axId val="1078197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tickLblPos val="none"/>
        <c:crossAx val="10780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6"/>
          <c:w val="0.89004506585363352"/>
          <c:h val="0.1182748450864392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37E-2"/>
          <c:w val="0.92005178035013568"/>
          <c:h val="0.55070555175285729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Val val="1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0.64000000000000024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Val val="1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0.77000000000000024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Val val="1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showVal val="1"/>
        </c:dLbls>
        <c:gapWidth val="0"/>
        <c:axId val="107962368"/>
        <c:axId val="107963904"/>
      </c:barChart>
      <c:catAx>
        <c:axId val="107962368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07963904"/>
        <c:crosses val="autoZero"/>
        <c:auto val="1"/>
        <c:lblAlgn val="ctr"/>
        <c:lblOffset val="100"/>
      </c:catAx>
      <c:valAx>
        <c:axId val="107963904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tickLblPos val="none"/>
        <c:crossAx val="107962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6"/>
          <c:w val="0.89004506585363352"/>
          <c:h val="0.1182748450864392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Blue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200</c:v>
                </c:pt>
                <c:pt idx="1">
                  <c:v>140</c:v>
                </c:pt>
                <c:pt idx="2">
                  <c:v>190</c:v>
                </c:pt>
                <c:pt idx="3">
                  <c:v>180</c:v>
                </c:pt>
                <c:pt idx="4">
                  <c:v>210</c:v>
                </c:pt>
                <c:pt idx="5">
                  <c:v>260</c:v>
                </c:pt>
                <c:pt idx="6">
                  <c:v>255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Gold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150</c:v>
                </c:pt>
                <c:pt idx="1">
                  <c:v>225</c:v>
                </c:pt>
                <c:pt idx="2">
                  <c:v>140</c:v>
                </c:pt>
                <c:pt idx="3">
                  <c:v>200</c:v>
                </c:pt>
                <c:pt idx="4">
                  <c:v>100</c:v>
                </c:pt>
                <c:pt idx="5">
                  <c:v>225</c:v>
                </c:pt>
                <c:pt idx="6">
                  <c:v>300</c:v>
                </c:pt>
              </c:numCache>
            </c:numRef>
          </c:val>
        </c:ser>
        <c:marker val="1"/>
        <c:axId val="108046976"/>
        <c:axId val="108056960"/>
      </c:lineChart>
      <c:catAx>
        <c:axId val="108046976"/>
        <c:scaling>
          <c:orientation val="minMax"/>
        </c:scaling>
        <c:axPos val="b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08056960"/>
        <c:crossesAt val="0"/>
        <c:auto val="1"/>
        <c:lblAlgn val="ctr"/>
        <c:lblOffset val="100"/>
      </c:catAx>
      <c:valAx>
        <c:axId val="108056960"/>
        <c:scaling>
          <c:orientation val="minMax"/>
          <c:max val="300"/>
          <c:min val="50"/>
        </c:scaling>
        <c:axPos val="l"/>
        <c:numFmt formatCode="General" sourceLinked="1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0804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>
        <c:manualLayout>
          <c:xMode val="edge"/>
          <c:yMode val="edge"/>
          <c:x val="1.1207834108764585E-4"/>
          <c:y val="9.374999423289905E-3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plotArea>
      <c:layout>
        <c:manualLayout>
          <c:layoutTarget val="inner"/>
          <c:xMode val="edge"/>
          <c:yMode val="edge"/>
          <c:x val="0.10880237192573153"/>
          <c:y val="0.13043669227136495"/>
          <c:w val="0.77689872099320945"/>
          <c:h val="0.412970200973782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7"/>
                  <c:y val="-8.2029399481459691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0.4300000000000001</c:v>
                </c:pt>
                <c:pt idx="1">
                  <c:v>0.56999999999999995</c:v>
                </c:pt>
              </c:numCache>
            </c:numRef>
          </c:val>
        </c:ser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zero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>
        <c:manualLayout>
          <c:xMode val="edge"/>
          <c:yMode val="edge"/>
          <c:x val="1.1207834108764585E-4"/>
          <c:y val="9.374999423289905E-3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plotArea>
      <c:layout>
        <c:manualLayout>
          <c:layoutTarget val="inner"/>
          <c:xMode val="edge"/>
          <c:yMode val="edge"/>
          <c:x val="0.11762071407740704"/>
          <c:y val="0.13043669227136495"/>
          <c:w val="0.79453540529656019"/>
          <c:h val="0.422345200397071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34"/>
                  <c:y val="-0.2390624852938924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0.87000000000000022</c:v>
                </c:pt>
                <c:pt idx="1">
                  <c:v>0.13</c:v>
                </c:pt>
              </c:numCache>
            </c:numRef>
          </c:val>
        </c:ser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zero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>
        <c:manualLayout>
          <c:xMode val="edge"/>
          <c:yMode val="edge"/>
          <c:x val="1.1207834108764585E-4"/>
          <c:y val="9.374999423289905E-3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plotArea>
      <c:layout>
        <c:manualLayout>
          <c:layoutTarget val="inner"/>
          <c:xMode val="edge"/>
          <c:yMode val="edge"/>
          <c:x val="0.11762071407740704"/>
          <c:y val="0.12809294241554245"/>
          <c:w val="0.76808037884153368"/>
          <c:h val="0.4082827012621371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47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0.74000000000000021</c:v>
                </c:pt>
              </c:numCache>
            </c:numRef>
          </c:val>
        </c:ser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zero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>
        <c:manualLayout>
          <c:xMode val="edge"/>
          <c:yMode val="edge"/>
          <c:x val="1.1207834108764585E-4"/>
          <c:y val="9.374999423289905E-3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plotArea>
      <c:layout>
        <c:manualLayout>
          <c:layoutTarget val="inner"/>
          <c:xMode val="edge"/>
          <c:yMode val="edge"/>
          <c:x val="0.10880237192573153"/>
          <c:y val="0.13043669227136495"/>
          <c:w val="0.77689872099320945"/>
          <c:h val="0.412970200973782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7"/>
                  <c:y val="-8.2029399481459691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0.4300000000000001</c:v>
                </c:pt>
                <c:pt idx="1">
                  <c:v>0.56999999999999995</c:v>
                </c:pt>
              </c:numCache>
            </c:numRef>
          </c:val>
        </c:ser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zero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>
        <c:manualLayout>
          <c:xMode val="edge"/>
          <c:yMode val="edge"/>
          <c:x val="1.1207834108764585E-4"/>
          <c:y val="9.374999423289905E-3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plotArea>
      <c:layout>
        <c:manualLayout>
          <c:layoutTarget val="inner"/>
          <c:xMode val="edge"/>
          <c:yMode val="edge"/>
          <c:x val="0.11762071407740704"/>
          <c:y val="0.13043669227136495"/>
          <c:w val="0.79453540529656019"/>
          <c:h val="0.422345200397071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34"/>
                  <c:y val="-0.2390624852938924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0.87000000000000022</c:v>
                </c:pt>
                <c:pt idx="1">
                  <c:v>0.13</c:v>
                </c:pt>
              </c:numCache>
            </c:numRef>
          </c:val>
        </c:ser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zero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>
        <c:manualLayout>
          <c:xMode val="edge"/>
          <c:yMode val="edge"/>
          <c:x val="1.1207834108764585E-4"/>
          <c:y val="9.374999423289905E-3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plotArea>
      <c:layout>
        <c:manualLayout>
          <c:layoutTarget val="inner"/>
          <c:xMode val="edge"/>
          <c:yMode val="edge"/>
          <c:x val="0.1022971255026553"/>
          <c:y val="0.16611742334415455"/>
          <c:w val="0.77442029647610999"/>
          <c:h val="0.452040141975877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6913868147898501"/>
                  <c:y val="8.085937002587542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44177671941378832"/>
                      <c:h val="0.1378828040180361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0.3600000000000001</c:v>
                </c:pt>
                <c:pt idx="1">
                  <c:v>0.64000000000000024</c:v>
                </c:pt>
              </c:numCache>
            </c:numRef>
          </c:val>
        </c:ser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zero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>
        <c:manualLayout>
          <c:xMode val="edge"/>
          <c:yMode val="edge"/>
          <c:x val="1.1207834108764585E-4"/>
          <c:y val="9.374999423289905E-3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plotArea>
      <c:layout>
        <c:manualLayout>
          <c:layoutTarget val="inner"/>
          <c:xMode val="edge"/>
          <c:yMode val="edge"/>
          <c:x val="0.12739254039575637"/>
          <c:y val="0.17345243765671525"/>
          <c:w val="0.75936244449812162"/>
          <c:h val="0.443251080016542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2009</c:v>
                </c:pt>
              </c:strCache>
            </c:strRef>
          </c:tx>
          <c:dPt>
            <c:idx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9.0513905346770618E-2"/>
                  <c:y val="-0.214453111807756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50602060159146767"/>
                      <c:h val="0.1566328028646159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0.92</c:v>
                </c:pt>
                <c:pt idx="1">
                  <c:v>8.0000000000000029E-2</c:v>
                </c:pt>
              </c:numCache>
            </c:numRef>
          </c:val>
        </c:ser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zero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37E-2"/>
          <c:w val="0.92005178035013568"/>
          <c:h val="0.55070555175285729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Val val="1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0.64000000000000024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Val val="1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0.77000000000000024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Val val="1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showVal val="1"/>
        </c:dLbls>
        <c:gapWidth val="0"/>
        <c:axId val="98724096"/>
        <c:axId val="98738176"/>
      </c:barChart>
      <c:catAx>
        <c:axId val="98724096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98738176"/>
        <c:crosses val="autoZero"/>
        <c:auto val="1"/>
        <c:lblAlgn val="ctr"/>
        <c:lblOffset val="100"/>
      </c:catAx>
      <c:valAx>
        <c:axId val="987381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tickLblPos val="none"/>
        <c:crossAx val="9872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6"/>
          <c:w val="0.89004506585363352"/>
          <c:h val="0.1182748450864392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0.04595</cdr:x>
      <cdr:y>0.7115</cdr:y>
    </cdr:from>
    <cdr:to>
      <cdr:x>0.95203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0948" y="3736126"/>
          <a:ext cx="2187757" cy="313052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0.04595</cdr:x>
      <cdr:y>0.80328</cdr:y>
    </cdr:from>
    <cdr:to>
      <cdr:x>0.9465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33427" y="4218067"/>
          <a:ext cx="2614863" cy="103298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0.04462</cdr:x>
      <cdr:y>0.7115</cdr:y>
    </cdr:from>
    <cdr:to>
      <cdr:x>0.9565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84273" y="3736125"/>
          <a:ext cx="3765905" cy="313053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0.04171</cdr:x>
      <cdr:y>0.80328</cdr:y>
    </cdr:from>
    <cdr:to>
      <cdr:x>0.95067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229681" y="4352707"/>
          <a:ext cx="5005136" cy="106596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adipiacing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noborust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jaobroaibi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0.11581</cdr:x>
      <cdr:y>0.71522</cdr:y>
    </cdr:from>
    <cdr:to>
      <cdr:x>0.88419</cdr:x>
      <cdr:y>0.8695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366301" y="3875539"/>
          <a:ext cx="2430349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0.1158</cdr:x>
      <cdr:y>0.71972</cdr:y>
    </cdr:from>
    <cdr:to>
      <cdr:x>0.8842</cdr:x>
      <cdr:y>0.874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366286" y="3899923"/>
          <a:ext cx="2430384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0.05082</cdr:x>
      <cdr:y>0.7115</cdr:y>
    </cdr:from>
    <cdr:to>
      <cdr:x>0.94774</cdr:x>
      <cdr:y>0.7688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543" y="3736126"/>
          <a:ext cx="1580316" cy="300860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0.05082</cdr:x>
      <cdr:y>0.80328</cdr:y>
    </cdr:from>
    <cdr:to>
      <cdr:x>1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19400" y="4218058"/>
          <a:ext cx="2229854" cy="103299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66BE5585-5706-4A65-8753-B295ED1777B0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CBD2C901-C54C-451E-83B0-7F578DB9AA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8020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2C901-C54C-451E-83B0-7F578DB9AA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299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png"/><Relationship Id="rId4" Type="http://schemas.openxmlformats.org/officeDocument/2006/relationships/chart" Target="../charts/chart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png"/><Relationship Id="rId4" Type="http://schemas.openxmlformats.org/officeDocument/2006/relationships/chart" Target="../charts/chart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png"/><Relationship Id="rId4" Type="http://schemas.openxmlformats.org/officeDocument/2006/relationships/chart" Target="../charts/chart1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Overview and Instr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7622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Template Overview and Instructions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28649" y="1258615"/>
            <a:ext cx="506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Remember to delete this slide before giving your presentation.</a:t>
            </a:r>
            <a:endParaRPr lang="en-US" sz="1200" i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28650" y="1535614"/>
            <a:ext cx="394335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In this SJSU PowerPoint template, you will find options for a variety of slides to help you make an impactful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Cover and Title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your presentation with one of the title slides.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Bumpers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Use a bumper slide to signal a transition to a new section of your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Section Headers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a new topic or section of your presentation with a section header.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Content Slides (White and Blue Options)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Content slides allow you to present a combination of text, imagery and/or charts.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Image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Let large, compelling images tell your story. Choose from provided image slides or use the university's photo library to find an image that supports your message.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Charts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Using the instructions below, create custom charts and graphs to present your data.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0" y="1535614"/>
            <a:ext cx="3941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How to customize your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insert your lockup (departmental logo) in place of the SJSU primary mark/logo on a slide, right-click (or 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Ctrl+click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on Mac) the image and select "Format Shape," then use the "File" button under “Fill – Insert Picture From." You may need to resize the lockup if its size differs from that of the primary mark. To resize, go to "Size/Position" and, under "Text Box,” select "Resize Shape to Fit Text."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use the built-in charts, you will first need to edit the data for the chart on the Slide Master. Go to View &gt; Slide Master and then find the chart you’d like to edit. Right-click and select "Edit Data." When you are done editing, go back to the Home tab and insert a new slide based on that Slide Master.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some slide layouts, you will need to manually turn on the footer and/or slide numbers.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compelling SJSU imagery to use in your presentation, go to: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go.sjsu.edu/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photographylibrary</a:t>
            </a:r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298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Custo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7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05925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113654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87939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253197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62649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41478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4423779"/>
            <a:ext cx="8070182" cy="838033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4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83549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616411"/>
            <a:ext cx="7886700" cy="918243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695575"/>
            <a:ext cx="7886700" cy="22621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Section Subhead</a:t>
            </a:r>
            <a:endParaRPr lang="en-US" dirty="0"/>
          </a:p>
        </p:txBody>
      </p:sp>
      <p:sp>
        <p:nvSpPr>
          <p:cNvPr id="10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140554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12"/>
            <a:ext cx="7886700" cy="517190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Small Header (less important or imagery is used)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576262" y="2073318"/>
            <a:ext cx="3991476" cy="2262188"/>
          </a:xfrm>
        </p:spPr>
        <p:txBody>
          <a:bodyPr>
            <a:normAutofit/>
          </a:bodyPr>
          <a:lstStyle>
            <a:lvl1pPr>
              <a:defRPr sz="1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, </a:t>
            </a:r>
            <a:r>
              <a:rPr lang="en-US" dirty="0" err="1" smtClean="0"/>
              <a:t>fringilla</a:t>
            </a:r>
            <a:r>
              <a:rPr lang="en-US" dirty="0" smtClean="0"/>
              <a:t> in dui in,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8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07713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6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24062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70476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46880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22737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979008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48720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 with Primary Ma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111066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582626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614044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26203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887212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66989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Walking on Campu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907034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Blue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84798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Blue Anima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947534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Gray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811021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Gray Anima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37041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Swimming with Primary Ma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064328" y="783771"/>
            <a:ext cx="301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For compelling SJSU imagery: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go.sjsu.edu/</a:t>
            </a:r>
            <a:r>
              <a:rPr lang="en-US" sz="1600" dirty="0" err="1" smtClean="0">
                <a:solidFill>
                  <a:schemeClr val="bg1"/>
                </a:solidFill>
                <a:latin typeface="Helvetica Neue" panose="02000503000000020004" pitchFamily="50"/>
              </a:rPr>
              <a:t>photographylibrary</a:t>
            </a:r>
            <a:endParaRPr lang="en-US" sz="1600" dirty="0">
              <a:solidFill>
                <a:schemeClr val="bg1"/>
              </a:solidFill>
              <a:latin typeface="Helvetica Neue" panose="02000503000000020004" pitchFamily="5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17073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Top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206615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ower Hal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935320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lassroom with Centered Headlin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="" xmlns:p14="http://schemas.microsoft.com/office/powerpoint/2010/main" val="10581868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Centered Head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="" xmlns:p14="http://schemas.microsoft.com/office/powerpoint/2010/main" val="10669452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09"/>
            <a:ext cx="5314950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1" y="1416385"/>
            <a:ext cx="5314949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033504"/>
            <a:ext cx="3943350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="" xmlns:p14="http://schemas.microsoft.com/office/powerpoint/2010/main" val="31789253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Left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600" y="702009"/>
            <a:ext cx="4138863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800601" y="1416385"/>
            <a:ext cx="4138863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0600" y="2033504"/>
            <a:ext cx="4138863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="" xmlns:p14="http://schemas.microsoft.com/office/powerpoint/2010/main" val="8121079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="" xmlns:p14="http://schemas.microsoft.com/office/powerpoint/2010/main" val="543625441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="" xmlns:p14="http://schemas.microsoft.com/office/powerpoint/2010/main" val="413335830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="" xmlns:p14="http://schemas.microsoft.com/office/powerpoint/2010/main" val="451365510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948463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-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="" xmlns:p14="http://schemas.microsoft.com/office/powerpoint/2010/main" val="2996127049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="" xmlns:p14="http://schemas.microsoft.com/office/powerpoint/2010/main" val="1856341872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="" xmlns:p14="http://schemas.microsoft.com/office/powerpoint/2010/main" val="4216628881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929951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="" xmlns:p14="http://schemas.microsoft.com/office/powerpoint/2010/main" val="4039942456"/>
              </p:ext>
            </p:extLst>
          </p:nvPr>
        </p:nvGraphicFramePr>
        <p:xfrm>
          <a:off x="122128" y="711230"/>
          <a:ext cx="316295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="" xmlns:p14="http://schemas.microsoft.com/office/powerpoint/2010/main" val="1447531141"/>
              </p:ext>
            </p:extLst>
          </p:nvPr>
        </p:nvGraphicFramePr>
        <p:xfrm>
          <a:off x="5883967" y="711230"/>
          <a:ext cx="316295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85084" y="711229"/>
            <a:ext cx="2598884" cy="143841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  <a:lvl2pPr marL="457200" indent="0">
              <a:buFontTx/>
              <a:buNone/>
              <a:defRPr sz="1800"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1600"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1400"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1400"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 Line 1</a:t>
            </a:r>
            <a:br>
              <a:rPr lang="en-US" dirty="0" smtClean="0"/>
            </a:br>
            <a:r>
              <a:rPr lang="en-US" dirty="0" smtClean="0"/>
              <a:t>Subheading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85083" y="1799342"/>
            <a:ext cx="2598884" cy="433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200" spc="0" dirty="0" smtClean="0">
                <a:latin typeface="Helvetica Neue" panose="020B0604020202020204" pitchFamily="34" charset="0"/>
              </a:rPr>
              <a:t>Lorem ipsum dolor sit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amet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consectetur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adipiscing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elit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sed</a:t>
            </a:r>
            <a:r>
              <a:rPr lang="en-US" sz="1200" spc="0" dirty="0" smtClean="0">
                <a:latin typeface="Helvetica Neue" panose="020B0604020202020204" pitchFamily="34" charset="0"/>
              </a:rPr>
              <a:t> do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eiusmod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tempor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incididunt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labore</a:t>
            </a:r>
            <a:r>
              <a:rPr lang="en-US" sz="1200" spc="0" dirty="0" smtClean="0">
                <a:latin typeface="Helvetica Neue" panose="020B0604020202020204" pitchFamily="34" charset="0"/>
              </a:rPr>
              <a:t> et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magna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aliqua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enim</a:t>
            </a:r>
            <a:r>
              <a:rPr lang="en-US" sz="1200" spc="0" dirty="0" smtClean="0">
                <a:latin typeface="Helvetica Neue" panose="020B0604020202020204" pitchFamily="34" charset="0"/>
              </a:rPr>
              <a:t> ad minim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veniam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quis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nostrud</a:t>
            </a:r>
            <a:r>
              <a:rPr lang="en-US" sz="1200" spc="0" dirty="0" smtClean="0">
                <a:latin typeface="Helvetica Neue" panose="020B0604020202020204" pitchFamily="34" charset="0"/>
              </a:rPr>
              <a:t> exercitation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ullamco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laboris</a:t>
            </a:r>
            <a:r>
              <a:rPr lang="en-US" sz="1200" spc="0" dirty="0" smtClean="0">
                <a:latin typeface="Helvetica Neue" panose="020B0604020202020204" pitchFamily="34" charset="0"/>
              </a:rPr>
              <a:t> nisi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aliquip</a:t>
            </a:r>
            <a:r>
              <a:rPr lang="en-US" sz="1200" spc="0" dirty="0" smtClean="0">
                <a:latin typeface="Helvetica Neue" panose="020B0604020202020204" pitchFamily="34" charset="0"/>
              </a:rPr>
              <a:t> ex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ea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commodo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consequat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aute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irure</a:t>
            </a:r>
            <a:r>
              <a:rPr lang="en-US" sz="1200" spc="0" dirty="0" smtClean="0">
                <a:latin typeface="Helvetica Neue" panose="020B0604020202020204" pitchFamily="34" charset="0"/>
              </a:rPr>
              <a:t> dolor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reprehenderit</a:t>
            </a:r>
            <a:r>
              <a:rPr lang="en-US" sz="1200" spc="0" dirty="0" smtClean="0">
                <a:latin typeface="Helvetica Neue" panose="020B0604020202020204" pitchFamily="34" charset="0"/>
              </a:rPr>
              <a:t>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voluptate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velit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esse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cillum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eu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fugiat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nulla</a:t>
            </a:r>
            <a:r>
              <a:rPr lang="en-US" sz="1200" spc="0" dirty="0" smtClean="0">
                <a:latin typeface="Helvetica Neue" panose="020B0604020202020204" pitchFamily="34" charset="0"/>
              </a:rPr>
              <a:t>.</a:t>
            </a:r>
            <a:endParaRPr lang="en-US" sz="1200" spc="0" dirty="0">
              <a:latin typeface="Helvetica Neue" panose="020B0604020202020204" pitchFamily="34" charset="0"/>
            </a:endParaRPr>
          </a:p>
        </p:txBody>
      </p:sp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687994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2" name="Chart 11"/>
          <p:cNvGraphicFramePr/>
          <p:nvPr userDrawn="1">
            <p:extLst>
              <p:ext uri="{D42A27DB-BD31-4B8C-83A1-F6EECF244321}">
                <p14:modId xmlns="" xmlns:p14="http://schemas.microsoft.com/office/powerpoint/2010/main" val="1480934478"/>
              </p:ext>
            </p:extLst>
          </p:nvPr>
        </p:nvGraphicFramePr>
        <p:xfrm>
          <a:off x="475934" y="925158"/>
          <a:ext cx="1761941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 userDrawn="1">
            <p:extLst>
              <p:ext uri="{D42A27DB-BD31-4B8C-83A1-F6EECF244321}">
                <p14:modId xmlns="" xmlns:p14="http://schemas.microsoft.com/office/powerpoint/2010/main" val="453936038"/>
              </p:ext>
            </p:extLst>
          </p:nvPr>
        </p:nvGraphicFramePr>
        <p:xfrm>
          <a:off x="2502569" y="925158"/>
          <a:ext cx="2414530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 userDrawn="1">
            <p:extLst>
              <p:ext uri="{D42A27DB-BD31-4B8C-83A1-F6EECF244321}">
                <p14:modId xmlns="" xmlns:p14="http://schemas.microsoft.com/office/powerpoint/2010/main" val="2747769721"/>
              </p:ext>
            </p:extLst>
          </p:nvPr>
        </p:nvGraphicFramePr>
        <p:xfrm>
          <a:off x="4917099" y="925158"/>
          <a:ext cx="4129825" cy="5251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785826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ustom with Primary M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6" name="Title 1" descr="SJSU Primary Mark"/>
          <p:cNvSpPr>
            <a:spLocks noGrp="1"/>
          </p:cNvSpPr>
          <p:nvPr>
            <p:ph type="title" hasCustomPrompt="1"/>
          </p:nvPr>
        </p:nvSpPr>
        <p:spPr>
          <a:xfrm>
            <a:off x="2157984" y="3264408"/>
            <a:ext cx="4837176" cy="905256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892782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7" name="Chart 16"/>
          <p:cNvGraphicFramePr/>
          <p:nvPr userDrawn="1">
            <p:extLst>
              <p:ext uri="{D42A27DB-BD31-4B8C-83A1-F6EECF244321}">
                <p14:modId xmlns="" xmlns:p14="http://schemas.microsoft.com/office/powerpoint/2010/main" val="3496389544"/>
              </p:ext>
            </p:extLst>
          </p:nvPr>
        </p:nvGraphicFramePr>
        <p:xfrm>
          <a:off x="122129" y="962200"/>
          <a:ext cx="5123640" cy="5167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/>
          <p:cNvSpPr txBox="1"/>
          <p:nvPr userDrawn="1"/>
        </p:nvSpPr>
        <p:spPr>
          <a:xfrm>
            <a:off x="6220326" y="1426173"/>
            <a:ext cx="2826597" cy="132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7200" dirty="0" smtClean="0">
                <a:solidFill>
                  <a:schemeClr val="tx2"/>
                </a:solidFill>
                <a:latin typeface="SJSU Spartan Bold" panose="02000000000000000000" pitchFamily="2" charset="0"/>
              </a:rPr>
              <a:t>36%</a:t>
            </a:r>
          </a:p>
          <a:p>
            <a:pPr>
              <a:lnSpc>
                <a:spcPts val="4800"/>
              </a:lnSpc>
            </a:pPr>
            <a:r>
              <a:rPr lang="en-US" sz="4000" dirty="0" smtClean="0">
                <a:solidFill>
                  <a:srgbClr val="666666"/>
                </a:solidFill>
                <a:latin typeface="SJSU Spartan Bold" panose="02000000000000000000" pitchFamily="2" charset="0"/>
              </a:rPr>
              <a:t>Increase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20326" y="2755768"/>
            <a:ext cx="2446902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 smtClean="0">
                <a:latin typeface="SJSU Spartan Regular" panose="02000000000000000000" pitchFamily="2" charset="0"/>
              </a:rPr>
              <a:t>Blue Total</a:t>
            </a:r>
          </a:p>
          <a:p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pPr marL="280988" indent="0"/>
            <a:r>
              <a:rPr lang="en-US" sz="1200" dirty="0" smtClean="0">
                <a:latin typeface="SJSU Spartan Regular" panose="02000000000000000000" pitchFamily="2" charset="0"/>
              </a:rPr>
              <a:t>Gold</a:t>
            </a:r>
            <a:r>
              <a:rPr lang="en-US" sz="1200" baseline="0" dirty="0" smtClean="0">
                <a:latin typeface="SJSU Spartan Regular" panose="02000000000000000000" pitchFamily="2" charset="0"/>
              </a:rPr>
              <a:t> Total</a:t>
            </a:r>
            <a:endParaRPr lang="en-US" sz="1200" dirty="0" smtClean="0">
              <a:latin typeface="SJSU Spartan Regular" panose="02000000000000000000" pitchFamily="2" charset="0"/>
            </a:endParaRPr>
          </a:p>
          <a:p>
            <a:pPr marL="465138" indent="0"/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pPr marL="465138" indent="0"/>
            <a:endParaRPr lang="en-US" sz="1200" dirty="0">
              <a:latin typeface="SJSU Spartan Regular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220326" y="3586765"/>
            <a:ext cx="2446902" cy="584775"/>
          </a:xfrm>
          <a:prstGeom prst="rect">
            <a:avLst/>
          </a:prstGeom>
          <a:solidFill>
            <a:schemeClr val="tx2"/>
          </a:solidFill>
        </p:spPr>
        <p:txBody>
          <a:bodyPr wrap="square" numCol="1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Total End of the Year Values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148</a:t>
            </a:r>
            <a:r>
              <a:rPr lang="en-US" sz="2000" b="1" baseline="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Million</a:t>
            </a:r>
            <a:endParaRPr lang="en-US" sz="2000" b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20325" y="4211100"/>
            <a:ext cx="2826597" cy="13619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Lorem ipsum dolor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consectetur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adipiscing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elit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Vestibulum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elementum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nulla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tincidunt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rhoncus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Cras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eget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purus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lacinia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nisl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</a:t>
            </a:r>
          </a:p>
        </p:txBody>
      </p:sp>
      <p:sp>
        <p:nvSpPr>
          <p:cNvPr id="10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34687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720347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1361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66966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936834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90673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0CAA55-633A-4C2B-B4AF-55896A67F102}" type="datetimeFigureOut">
              <a:rPr lang="en-US" smtClean="0">
                <a:solidFill>
                  <a:prstClr val="black"/>
                </a:solidFill>
              </a:rPr>
              <a:pPr/>
              <a:t>12/2/2020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FB7D6C-6209-48AC-A0DE-6AEE19A57B5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71921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958698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814886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86291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lue"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17651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223105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754910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0CAA55-633A-4C2B-B4AF-55896A67F102}" type="datetimeFigureOut">
              <a:rPr lang="en-US" smtClean="0">
                <a:solidFill>
                  <a:prstClr val="black"/>
                </a:solidFill>
              </a:rPr>
              <a:pPr/>
              <a:t>12/2/2020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FB7D6C-6209-48AC-A0DE-6AEE19A57B5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83953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00497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45919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97894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720371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115629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79526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63798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gend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 descr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2602" y="1611064"/>
            <a:ext cx="5438921" cy="36194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FontTx/>
              <a:buNone/>
              <a:defRPr sz="2800" baseline="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Agenda Line 1</a:t>
            </a:r>
            <a:br>
              <a:rPr lang="en-US" dirty="0" smtClean="0"/>
            </a:br>
            <a:r>
              <a:rPr lang="en-US" dirty="0" smtClean="0"/>
              <a:t>Agenda Line 2</a:t>
            </a:r>
            <a:br>
              <a:rPr lang="en-US" dirty="0" smtClean="0"/>
            </a:br>
            <a:r>
              <a:rPr lang="en-US" dirty="0" smtClean="0"/>
              <a:t>Agenda Line 3</a:t>
            </a:r>
            <a:br>
              <a:rPr lang="en-US" dirty="0" smtClean="0"/>
            </a:br>
            <a:r>
              <a:rPr lang="en-US" dirty="0" smtClean="0"/>
              <a:t>Agenda Line 4</a:t>
            </a:r>
          </a:p>
        </p:txBody>
      </p:sp>
    </p:spTree>
    <p:extLst>
      <p:ext uri="{BB962C8B-B14F-4D97-AF65-F5344CB8AC3E}">
        <p14:creationId xmlns="" xmlns:p14="http://schemas.microsoft.com/office/powerpoint/2010/main" val="4480272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91053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5954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739424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829009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926784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919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26427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050511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535365-3177-41EB-BB98-8470F39BBC1C}" type="datetimeFigureOut">
              <a:rPr lang="en-US" smtClean="0">
                <a:solidFill>
                  <a:prstClr val="black"/>
                </a:solidFill>
              </a:rPr>
              <a:pPr/>
              <a:t>12/2/2020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BCD3D9-CAD5-4EA0-9E73-516CFC45796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54483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0CAA55-633A-4C2B-B4AF-55896A67F102}" type="datetimeFigureOut">
              <a:rPr lang="en-US" smtClean="0">
                <a:solidFill>
                  <a:prstClr val="black"/>
                </a:solidFill>
              </a:rPr>
              <a:pPr/>
              <a:t>12/2/2020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FB7D6C-6209-48AC-A0DE-6AEE19A57B5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24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Ima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22029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Blue"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6" y="1219600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6" y="1865945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6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2" y="3118722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1" y="3869975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2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1" y="6217920"/>
            <a:ext cx="2349471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17651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79850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568494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7221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01535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151763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915404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840417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62294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043994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White Image">
    <p:bg>
      <p:bgPr>
        <a:blipFill dpi="0" rotWithShape="1">
          <a:blip r:embed="rId2" cstate="print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36577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7056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18539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85588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26213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455204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82165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47872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55701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41764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283096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Plai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31744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976863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0CAA55-633A-4C2B-B4AF-55896A67F102}" type="datetimeFigureOut">
              <a:rPr lang="en-US" smtClean="0">
                <a:solidFill>
                  <a:prstClr val="black"/>
                </a:solidFill>
              </a:rPr>
              <a:pPr/>
              <a:t>12/2/2020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FB7D6C-6209-48AC-A0DE-6AEE19A57B5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95707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Blue"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87736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774655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27565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88789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905707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11229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0CAA55-633A-4C2B-B4AF-55896A67F102}" type="datetimeFigureOut">
              <a:rPr lang="en-US" smtClean="0">
                <a:solidFill>
                  <a:prstClr val="black"/>
                </a:solidFill>
              </a:rPr>
              <a:pPr/>
              <a:t>12/2/2020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FB7D6C-6209-48AC-A0DE-6AEE19A57B5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725822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Blue"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572063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theme" Target="../theme/theme17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theme" Target="../theme/theme19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theme" Target="../theme/theme20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989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08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9" r:id="rId6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310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7" r:id="rId6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0491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302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477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823" r:id="rId8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4711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7591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528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7669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6" r:id="rId6"/>
    <p:sldLayoutId id="2147483807" r:id="rId7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63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5" r:id="rId6"/>
    <p:sldLayoutId id="2147483816" r:id="rId7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1829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4581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4090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7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67" r:id="rId3"/>
    <p:sldLayoutId id="2147483668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04039"/>
            <a:ext cx="7886700" cy="7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769"/>
            <a:ext cx="78867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Section Subhead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7734" y="6217920"/>
            <a:ext cx="3748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7405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666666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4400" kern="1200">
          <a:solidFill>
            <a:schemeClr val="tx2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7338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6" r:id="rId3"/>
    <p:sldLayoutId id="2147483679" r:id="rId4"/>
    <p:sldLayoutId id="2147483677" r:id="rId5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2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015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552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90" r:id="rId3"/>
    <p:sldLayoutId id="2147483689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Helvetica Neue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128" y="0"/>
            <a:ext cx="8924795" cy="49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12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1334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0" r:id="rId2"/>
    <p:sldLayoutId id="2147483702" r:id="rId3"/>
    <p:sldLayoutId id="2147483703" r:id="rId4"/>
    <p:sldLayoutId id="2147483704" r:id="rId5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EE 295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Final Presentation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Dec  10 , 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Zoom Online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Tom Wrappe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EE Lecturer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72686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12178"/>
    </mc:Choice>
    <mc:Fallback>
      <p:transition spd="slow" advClick="0" advTm="1217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004" y="2157149"/>
            <a:ext cx="5440487" cy="5005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EE 295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07364" y="2965809"/>
            <a:ext cx="5440127" cy="49661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Mohammad </a:t>
            </a:r>
            <a:r>
              <a:rPr lang="en-US" dirty="0" err="1" smtClean="0">
                <a:latin typeface="+mn-lt"/>
              </a:rPr>
              <a:t>Asim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Sarfraz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07364" y="3878584"/>
            <a:ext cx="5440127" cy="49661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Threat Intelligence in Cyber security (Research)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907364" y="2638330"/>
            <a:ext cx="5440127" cy="346806"/>
          </a:xfrm>
        </p:spPr>
        <p:txBody>
          <a:bodyPr/>
          <a:lstStyle/>
          <a:p>
            <a:r>
              <a:rPr lang="en-US" dirty="0">
                <a:latin typeface="+mn-lt"/>
              </a:rPr>
              <a:t>Name: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FD421B8-98AC-AC43-A172-B57C60C9FB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9000" y="6214644"/>
            <a:ext cx="1844782" cy="338555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6C1BA4B4-1A66-5C4B-9F9F-6B381E73808C}"/>
              </a:ext>
            </a:extLst>
          </p:cNvPr>
          <p:cNvSpPr txBox="1">
            <a:spLocks/>
          </p:cNvSpPr>
          <p:nvPr/>
        </p:nvSpPr>
        <p:spPr>
          <a:xfrm>
            <a:off x="2907004" y="3497102"/>
            <a:ext cx="5440127" cy="3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kern="1200">
                <a:solidFill>
                  <a:schemeClr val="bg1"/>
                </a:solidFill>
                <a:latin typeface="Helvetica Neue" panose="020B06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SJSU Spartan Regular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SJSU Spartan Regular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SJSU Spartan Regular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SJSU Spartan Regular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n-lt"/>
              </a:rPr>
              <a:t>Topic</a:t>
            </a:r>
            <a:endParaRPr lang="en-US" dirty="0">
              <a:latin typeface="+mn-lt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="" xmlns:a16="http://schemas.microsoft.com/office/drawing/2014/main" id="{1B9FEF18-24BA-3E4A-A6E1-08925E6584D2}"/>
              </a:ext>
            </a:extLst>
          </p:cNvPr>
          <p:cNvSpPr txBox="1">
            <a:spLocks/>
          </p:cNvSpPr>
          <p:nvPr/>
        </p:nvSpPr>
        <p:spPr>
          <a:xfrm>
            <a:off x="2907004" y="1829669"/>
            <a:ext cx="5440127" cy="3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kern="1200">
                <a:solidFill>
                  <a:schemeClr val="bg1"/>
                </a:solidFill>
                <a:latin typeface="Helvetica Neue" panose="020B06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SJSU Spartan Regular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SJSU Spartan Regular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SJSU Spartan Regular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SJSU Spartan Regular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Course:</a:t>
            </a:r>
          </a:p>
        </p:txBody>
      </p:sp>
    </p:spTree>
    <p:extLst>
      <p:ext uri="{BB962C8B-B14F-4D97-AF65-F5344CB8AC3E}">
        <p14:creationId xmlns="" xmlns:p14="http://schemas.microsoft.com/office/powerpoint/2010/main" val="9976885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12178"/>
    </mc:Choice>
    <mc:Fallback>
      <p:transition spd="slow" advClick="0" advTm="1217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456223"/>
            <a:ext cx="8509000" cy="8861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With increasing cyber attacks and frauds a technology that robust defense mechanism is needed.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96" y="1481987"/>
            <a:ext cx="7886700" cy="423301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54000" y="5143500"/>
            <a:ext cx="855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JSU Spartan Regular" charset="0"/>
              </a:rPr>
              <a:t>Threat Intelligence will act on the tactics/procedure and tools used by hackers </a:t>
            </a:r>
            <a:r>
              <a:rPr lang="en-US" sz="2000" dirty="0" smtClean="0">
                <a:solidFill>
                  <a:schemeClr val="bg1"/>
                </a:solidFill>
                <a:latin typeface="SJSU Spartan Regular" charset="0"/>
              </a:rPr>
              <a:t>and will  </a:t>
            </a:r>
            <a:r>
              <a:rPr lang="en-US" sz="2000" dirty="0" smtClean="0">
                <a:solidFill>
                  <a:schemeClr val="bg1"/>
                </a:solidFill>
                <a:latin typeface="SJSU Spartan Regular" charset="0"/>
              </a:rPr>
              <a:t>decrease </a:t>
            </a:r>
            <a:r>
              <a:rPr lang="en-US" sz="2000" dirty="0" smtClean="0">
                <a:solidFill>
                  <a:schemeClr val="bg1"/>
                </a:solidFill>
                <a:latin typeface="SJSU Spartan Regular" charset="0"/>
              </a:rPr>
              <a:t> successful cyber attacks </a:t>
            </a:r>
            <a:r>
              <a:rPr lang="en-US" sz="2000" dirty="0" smtClean="0">
                <a:solidFill>
                  <a:schemeClr val="bg1"/>
                </a:solidFill>
                <a:latin typeface="SJSU Spartan Regular" charset="0"/>
              </a:rPr>
              <a:t>and frauds </a:t>
            </a:r>
            <a:r>
              <a:rPr lang="en-US" sz="2000" dirty="0" smtClean="0">
                <a:solidFill>
                  <a:schemeClr val="bg1"/>
                </a:solidFill>
                <a:latin typeface="SJSU Spartan Regular" charset="0"/>
              </a:rPr>
              <a:t>in future.</a:t>
            </a:r>
            <a:endParaRPr lang="en-US" sz="2000" dirty="0">
              <a:solidFill>
                <a:schemeClr val="bg1"/>
              </a:solidFill>
              <a:latin typeface="SJSU Spartan Regular" charset="0"/>
            </a:endParaRPr>
          </a:p>
        </p:txBody>
      </p:sp>
      <p:pic>
        <p:nvPicPr>
          <p:cNvPr id="6" name="Picture 5" descr="20180716163623_95858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600" y="1397000"/>
            <a:ext cx="8255000" cy="33146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0" y="6362700"/>
            <a:ext cx="6959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Figure source: 20180716163623_95858.jpg (1378×775) (sangfor.com)</a:t>
            </a:r>
            <a:endParaRPr lang="en-US" sz="1050" dirty="0"/>
          </a:p>
        </p:txBody>
      </p:sp>
    </p:spTree>
    <p:extLst>
      <p:ext uri="{BB962C8B-B14F-4D97-AF65-F5344CB8AC3E}">
        <p14:creationId xmlns="" xmlns:p14="http://schemas.microsoft.com/office/powerpoint/2010/main" val="42586739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6223"/>
            <a:ext cx="8229600" cy="8861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Important aspects of the research. Working, source and use of TI.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96" y="1481987"/>
            <a:ext cx="4681104" cy="423301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" y="1384300"/>
            <a:ext cx="5207000" cy="4483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68300" y="6286500"/>
            <a:ext cx="8204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Figure source: threat-intelligence-lifecycle-phases-1.png (900×600) (recordedfuture.com)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6083300" y="1612900"/>
            <a:ext cx="279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</a:rPr>
              <a:t> The sources of Threat intelligence like dark web, malware analysis, social media etc.</a:t>
            </a:r>
          </a:p>
          <a:p>
            <a:pPr>
              <a:buFont typeface="Arial" pitchFamily="34" charset="0"/>
              <a:buChar char="•"/>
            </a:pPr>
            <a:endParaRPr lang="en-IN" dirty="0" smtClean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</a:rPr>
              <a:t> The data is turned to intelligence that is used for defensive mechanism against cyber attacks.</a:t>
            </a:r>
          </a:p>
          <a:p>
            <a:pPr>
              <a:buFont typeface="Arial" pitchFamily="34" charset="0"/>
              <a:buChar char="•"/>
            </a:pPr>
            <a:endParaRPr lang="en-IN" dirty="0" smtClean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The teams use the intelligence for varying purpose and make an organization strong.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86739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6000" r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9" y="456223"/>
            <a:ext cx="7886700" cy="8861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Key takeaway from research paper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96" y="1481987"/>
            <a:ext cx="7886700" cy="423301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How </a:t>
            </a:r>
            <a:r>
              <a:rPr lang="en-US" dirty="0" smtClean="0"/>
              <a:t>these threat intelligence/data is made and what are the sources</a:t>
            </a:r>
            <a:r>
              <a:rPr lang="en-US" dirty="0" smtClean="0"/>
              <a:t>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How a small indicator of threat can be used to find out the whole history of the attack and the method/tactics/procedure used by hackers</a:t>
            </a:r>
            <a:r>
              <a:rPr lang="en-US" dirty="0" smtClean="0"/>
              <a:t>?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 practical investigation is done on real TIP platform and found evidences of real cyber attack "</a:t>
            </a:r>
            <a:r>
              <a:rPr lang="en-US" dirty="0" err="1" smtClean="0"/>
              <a:t>emotet</a:t>
            </a:r>
            <a:r>
              <a:rPr lang="en-US" dirty="0" smtClean="0"/>
              <a:t>" happened in 2019.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How organization especially 'banking' related use this technology for brand reputation, vulnerability management, data leaks, fraud and risk analysis, incident response etc ?</a:t>
            </a:r>
          </a:p>
        </p:txBody>
      </p:sp>
    </p:spTree>
    <p:extLst>
      <p:ext uri="{BB962C8B-B14F-4D97-AF65-F5344CB8AC3E}">
        <p14:creationId xmlns="" xmlns:p14="http://schemas.microsoft.com/office/powerpoint/2010/main" val="42586739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65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9" y="456223"/>
            <a:ext cx="7886700" cy="8861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Recommendations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96" y="1481987"/>
            <a:ext cx="7886700" cy="423301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How </a:t>
            </a:r>
            <a:r>
              <a:rPr lang="en-US" dirty="0" smtClean="0"/>
              <a:t>data from </a:t>
            </a:r>
            <a:r>
              <a:rPr lang="en-US" dirty="0" smtClean="0"/>
              <a:t>dark </a:t>
            </a:r>
            <a:r>
              <a:rPr lang="en-US" dirty="0" smtClean="0"/>
              <a:t>web/forums(about hackers activities, data leak and malicious content) </a:t>
            </a:r>
            <a:r>
              <a:rPr lang="en-US" dirty="0" smtClean="0"/>
              <a:t>can be fetched with more </a:t>
            </a:r>
            <a:r>
              <a:rPr lang="en-US" dirty="0" smtClean="0"/>
              <a:t>exposure and  more effective intelligence can be made.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How intelligence data </a:t>
            </a:r>
            <a:r>
              <a:rPr lang="en-US" dirty="0" smtClean="0"/>
              <a:t>sharing amongst organizations </a:t>
            </a:r>
            <a:r>
              <a:rPr lang="en-US" dirty="0" smtClean="0"/>
              <a:t>can be </a:t>
            </a:r>
            <a:r>
              <a:rPr lang="en-US" dirty="0" smtClean="0"/>
              <a:t>enhanced to follow a military concept of forming an ally against a single hacker/attack group.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2586739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E26EB7-C7AD-9242-9454-22D747BA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7909"/>
            <a:ext cx="7886700" cy="886159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+mn-lt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C80C240-9CE3-2B4D-B653-FCA40C94CB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9000" y="6214644"/>
            <a:ext cx="1844782" cy="3385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4491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theme/theme1.xml><?xml version="1.0" encoding="utf-8"?>
<a:theme xmlns:a="http://schemas.openxmlformats.org/drawingml/2006/main" name="SJSU-Standard-PPT (5)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DB126CB-D441-464B-B99B-340F3E68FEA0}"/>
    </a:ext>
  </a:extLst>
</a:theme>
</file>

<file path=ppt/theme/theme10.xml><?xml version="1.0" encoding="utf-8"?>
<a:theme xmlns:a="http://schemas.openxmlformats.org/drawingml/2006/main" name="1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38E574D-EE11-4760-836B-ADD15C9B1572}"/>
    </a:ext>
  </a:extLst>
</a:theme>
</file>

<file path=ppt/theme/theme11.xml><?xml version="1.0" encoding="utf-8"?>
<a:theme xmlns:a="http://schemas.openxmlformats.org/drawingml/2006/main" name="2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38E574D-EE11-4760-836B-ADD15C9B1572}"/>
    </a:ext>
  </a:extLst>
</a:theme>
</file>

<file path=ppt/theme/theme12.xml><?xml version="1.0" encoding="utf-8"?>
<a:theme xmlns:a="http://schemas.openxmlformats.org/drawingml/2006/main" name="3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38E574D-EE11-4760-836B-ADD15C9B1572}"/>
    </a:ext>
  </a:extLst>
</a:theme>
</file>

<file path=ppt/theme/theme13.xml><?xml version="1.0" encoding="utf-8"?>
<a:theme xmlns:a="http://schemas.openxmlformats.org/drawingml/2006/main" name="4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38E574D-EE11-4760-836B-ADD15C9B1572}"/>
    </a:ext>
  </a:extLst>
</a:theme>
</file>

<file path=ppt/theme/theme14.xml><?xml version="1.0" encoding="utf-8"?>
<a:theme xmlns:a="http://schemas.openxmlformats.org/drawingml/2006/main" name="5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38E574D-EE11-4760-836B-ADD15C9B1572}"/>
    </a:ext>
  </a:extLst>
</a:theme>
</file>

<file path=ppt/theme/theme15.xml><?xml version="1.0" encoding="utf-8"?>
<a:theme xmlns:a="http://schemas.openxmlformats.org/drawingml/2006/main" name="6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38E574D-EE11-4760-836B-ADD15C9B1572}"/>
    </a:ext>
  </a:extLst>
</a:theme>
</file>

<file path=ppt/theme/theme16.xml><?xml version="1.0" encoding="utf-8"?>
<a:theme xmlns:a="http://schemas.openxmlformats.org/drawingml/2006/main" name="7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38E574D-EE11-4760-836B-ADD15C9B1572}"/>
    </a:ext>
  </a:extLst>
</a:theme>
</file>

<file path=ppt/theme/theme17.xml><?xml version="1.0" encoding="utf-8"?>
<a:theme xmlns:a="http://schemas.openxmlformats.org/drawingml/2006/main" name="8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38E574D-EE11-4760-836B-ADD15C9B1572}"/>
    </a:ext>
  </a:extLst>
</a:theme>
</file>

<file path=ppt/theme/theme18.xml><?xml version="1.0" encoding="utf-8"?>
<a:theme xmlns:a="http://schemas.openxmlformats.org/drawingml/2006/main" name="9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38E574D-EE11-4760-836B-ADD15C9B1572}"/>
    </a:ext>
  </a:extLst>
</a:theme>
</file>

<file path=ppt/theme/theme19.xml><?xml version="1.0" encoding="utf-8"?>
<a:theme xmlns:a="http://schemas.openxmlformats.org/drawingml/2006/main" name="10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38E574D-EE11-4760-836B-ADD15C9B1572}"/>
    </a:ext>
  </a:extLst>
</a:theme>
</file>

<file path=ppt/theme/theme2.xml><?xml version="1.0" encoding="utf-8"?>
<a:theme xmlns:a="http://schemas.openxmlformats.org/drawingml/2006/main" name="Cov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7B5C3B03-1458-4E66-964B-19136E2BB492}"/>
    </a:ext>
  </a:extLst>
</a:theme>
</file>

<file path=ppt/theme/theme20.xml><?xml version="1.0" encoding="utf-8"?>
<a:theme xmlns:a="http://schemas.openxmlformats.org/drawingml/2006/main" name="11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38E574D-EE11-4760-836B-ADD15C9B1572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A99606CA-E4DD-4A7E-ADE3-38754EF64503}"/>
    </a:ext>
  </a:extLst>
</a:theme>
</file>

<file path=ppt/theme/theme4.xml><?xml version="1.0" encoding="utf-8"?>
<a:theme xmlns:a="http://schemas.openxmlformats.org/drawingml/2006/main" name="Bump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5B6FD638-AF11-4110-A98B-52A30CAD40C6}"/>
    </a:ext>
  </a:extLst>
</a:theme>
</file>

<file path=ppt/theme/theme5.xml><?xml version="1.0" encoding="utf-8"?>
<a:theme xmlns:a="http://schemas.openxmlformats.org/drawingml/2006/main" name="Section Header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7B92B18D-2067-401C-8110-0CCB6A0E47FC}"/>
    </a:ext>
  </a:extLst>
</a:theme>
</file>

<file path=ppt/theme/theme6.xml><?xml version="1.0" encoding="utf-8"?>
<a:theme xmlns:a="http://schemas.openxmlformats.org/drawingml/2006/main" name="Whit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304BAEE5-2FC4-42BA-9CBC-59F25EDAC538}"/>
    </a:ext>
  </a:extLst>
</a:theme>
</file>

<file path=ppt/theme/theme7.xml><?xml version="1.0" encoding="utf-8"?>
<a:theme xmlns:a="http://schemas.openxmlformats.org/drawingml/2006/main" name="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38E574D-EE11-4760-836B-ADD15C9B1572}"/>
    </a:ext>
  </a:extLst>
</a:theme>
</file>

<file path=ppt/theme/theme8.xml><?xml version="1.0" encoding="utf-8"?>
<a:theme xmlns:a="http://schemas.openxmlformats.org/drawingml/2006/main" name="Imag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2FA2181D-B5FB-4A35-83F1-4BE74620503A}"/>
    </a:ext>
  </a:extLst>
</a:theme>
</file>

<file path=ppt/theme/theme9.xml><?xml version="1.0" encoding="utf-8"?>
<a:theme xmlns:a="http://schemas.openxmlformats.org/drawingml/2006/main" name="Chart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A280AFC1-4B8A-4049-87F8-E60A0114FF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SJSU-Standard-PPT (5)</Template>
  <TotalTime>21604</TotalTime>
  <Words>304</Words>
  <Application>Microsoft Office PowerPoint</Application>
  <PresentationFormat>On-screen Show (4:3)</PresentationFormat>
  <Paragraphs>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7</vt:i4>
      </vt:variant>
    </vt:vector>
  </HeadingPairs>
  <TitlesOfParts>
    <vt:vector size="32" baseType="lpstr">
      <vt:lpstr>Arial</vt:lpstr>
      <vt:lpstr>SJSU Spartan Bold</vt:lpstr>
      <vt:lpstr>SJSU Spartan Regular</vt:lpstr>
      <vt:lpstr>Helvetica Neue</vt:lpstr>
      <vt:lpstr>Calibri</vt:lpstr>
      <vt:lpstr>SJSU-Standard-PPT (5)</vt:lpstr>
      <vt:lpstr>Cover Slides</vt:lpstr>
      <vt:lpstr>Title Slides</vt:lpstr>
      <vt:lpstr>Bumper Slides</vt:lpstr>
      <vt:lpstr>Section Headers</vt:lpstr>
      <vt:lpstr>White Content Slides</vt:lpstr>
      <vt:lpstr>Blue Content Slides</vt:lpstr>
      <vt:lpstr>Image Slides</vt:lpstr>
      <vt:lpstr>Charts</vt:lpstr>
      <vt:lpstr>1_Blue Content Slides</vt:lpstr>
      <vt:lpstr>2_Blue Content Slides</vt:lpstr>
      <vt:lpstr>3_Blue Content Slides</vt:lpstr>
      <vt:lpstr>4_Blue Content Slides</vt:lpstr>
      <vt:lpstr>5_Blue Content Slides</vt:lpstr>
      <vt:lpstr>6_Blue Content Slides</vt:lpstr>
      <vt:lpstr>7_Blue Content Slides</vt:lpstr>
      <vt:lpstr>8_Blue Content Slides</vt:lpstr>
      <vt:lpstr>9_Blue Content Slides</vt:lpstr>
      <vt:lpstr>10_Blue Content Slides</vt:lpstr>
      <vt:lpstr>11_Blue Content Slides</vt:lpstr>
      <vt:lpstr>EE 295</vt:lpstr>
      <vt:lpstr>EE 295</vt:lpstr>
      <vt:lpstr>With increasing cyber attacks and frauds a technology that robust defense mechanism is needed.</vt:lpstr>
      <vt:lpstr>Important aspects of the research. Working, source and use of TI.</vt:lpstr>
      <vt:lpstr>The Key takeaway from research paper</vt:lpstr>
      <vt:lpstr>Recommendations</vt:lpstr>
      <vt:lpstr>Thank you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Wrappe</dc:creator>
  <cp:lastModifiedBy>Win10</cp:lastModifiedBy>
  <cp:revision>329</cp:revision>
  <cp:lastPrinted>2019-11-12T23:16:26Z</cp:lastPrinted>
  <dcterms:created xsi:type="dcterms:W3CDTF">2017-08-23T13:02:48Z</dcterms:created>
  <dcterms:modified xsi:type="dcterms:W3CDTF">2020-12-02T02:11:06Z</dcterms:modified>
</cp:coreProperties>
</file>